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70" r:id="rId6"/>
    <p:sldId id="261" r:id="rId7"/>
    <p:sldId id="271" r:id="rId8"/>
    <p:sldId id="262" r:id="rId9"/>
    <p:sldId id="264" r:id="rId10"/>
    <p:sldId id="263" r:id="rId11"/>
    <p:sldId id="266" r:id="rId12"/>
    <p:sldId id="268" r:id="rId13"/>
    <p:sldId id="265" r:id="rId14"/>
    <p:sldId id="269" r:id="rId15"/>
    <p:sldId id="275" r:id="rId16"/>
    <p:sldId id="274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B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1C2D11-9366-413D-A6F2-62190CCFC7A5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AF01F-658C-4830-87BA-599ABE9481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402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8AF01F-658C-4830-87BA-599ABE9481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901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8AF01F-658C-4830-87BA-599ABE9481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05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38B3351-0C42-45D1-1650-A531E355DB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971D51C-C4AA-0040-45DE-93DCC8E222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13B1E83-649B-F3E7-F8C6-0DEE694C9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CA8ADF3-8F30-3B6B-647C-322BEDC1D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41EE062-73D9-8C13-D4AE-DD4120A00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533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914CCBA-FE16-E320-50E3-6C2DEB3C0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33F14D2-FAF8-B066-E6D1-F40DFEC65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CC19A5-676B-89CB-7292-8B499849E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B3C72E5-C0D9-D3D9-E21C-F9A233BBF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98C9AC5-F5A3-C65B-FB66-4D8B4491D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23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8A8E4D1C-487F-8968-71A2-30C1AAC1A4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E093AA43-6EF7-FE93-227E-212CE64913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1000E9-525A-760C-9132-BD13E82E6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2D3F8A5-D609-E67A-A59D-05116BC48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F25E7B6-5593-4737-AD90-6C099385C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13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9CE223-1FE3-093B-0120-2440B5B53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D39D574-3369-4C42-B842-BBFABE22A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D2D68B0-75F2-7E2E-AC2B-9A711C852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E2C8847-6876-4863-EB63-3A51DB2B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C5BC794-0D67-020C-7D59-D69D50229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79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39FCBC0-0AC5-18DD-C262-F549B4B6E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AD346CD-A7E3-410F-0C29-35FEFA108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3A47C6C-8D48-C9B1-5944-838B1700E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392037C-E444-C427-E06B-63CB89FDF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91CE504-A2D8-2F93-8047-26926F747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38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AAB5EFC-C031-2904-3A44-F2D080F2E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E9AE3B6-2B32-C42F-7213-3E5A37E898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F66F804-B810-DAF9-7627-6EA1240AB1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20BF787-56F3-F9DD-775E-474DEF0CA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507BF90-9CE2-A0E8-AE72-5086FCCA2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7D90D31-2B5B-6030-C21D-6AFDF346C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168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2AF875-4185-4470-6725-B71D8D8D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02D640B-A62B-0EC4-7CE0-CF2945329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5478867-B933-2563-3BDB-B388FF0DA8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3FD0BAB-8E94-7693-25E8-46F0C7D4D7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BB242B4E-9EB7-F391-5C1B-50D6E7ABA7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F20AA72-E819-1283-E089-A7C2407CA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CADCDD7C-A4ED-5A16-252F-E21EEF5BD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8C910A1E-FA03-0D1A-0183-B88023922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007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E923122-939C-691B-F3B7-9418F2B13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4C72E02-20AC-7DC5-914D-5D4AE12A2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37EF642-F5AE-5197-3E3D-DC439C681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D13D2DD-85A1-91A7-81F1-C213CB748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625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37362B1F-B2BE-15C2-ED77-D76EE6D17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ACCFA81-3DA7-9ED7-24CE-D6444E5E5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0B46EFC-37D6-345E-E48E-CA7A855FF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5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F8BB4A-A9D8-F459-C02E-813F5B9D1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23E7CFF-E38F-3928-6374-29D5B385E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D0A51F2-6FB0-E153-B1AF-DCBCF8D311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069B3AA-C68D-2E5C-6A21-3B8D85967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A985970-FA83-6E44-5C5C-8708832D6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640D216-0BEC-EA59-3310-76617DA45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886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8022A1-0025-491E-C7FE-4AA003E08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767BE9AC-A069-3C1D-5921-456921DEE2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0B131C84-AB7A-E814-7972-1CA5C3EAD4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064E995-8C17-C32F-F9E7-D019243B2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43FA5E8-B9CC-F4DF-FB8F-05EAA21E9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EFCB15B-F03F-C4F1-1FEF-29F2D5B7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273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860EE789-54E1-C32E-B0D6-58B91A434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889403B-4196-A34D-0D5E-60DBADF1E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F6B8D9D-04C3-055C-9E1C-055FBDC6D5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A7698-2A6B-FE4E-BC80-09BCB34ACC78}" type="datetimeFigureOut">
              <a:rPr lang="en-US" smtClean="0"/>
              <a:t>8/1/2024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8E94BFB-2BB5-28C8-A6A6-57E67CF025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C0853F7-4862-8890-D6ED-F3CEF3A40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3F5C2-EE72-5E41-9AA6-8BBE3C106E0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A red and blue rectangle with black background&#10;&#10;Description automatically generated">
            <a:extLst>
              <a:ext uri="{FF2B5EF4-FFF2-40B4-BE49-F238E27FC236}">
                <a16:creationId xmlns="" xmlns:a16="http://schemas.microsoft.com/office/drawing/2014/main" id="{37FA8541-7B59-95E4-5424-9DBC3CE38D0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5461" y="6414647"/>
            <a:ext cx="732739" cy="427431"/>
          </a:xfrm>
          <a:prstGeom prst="rect">
            <a:avLst/>
          </a:prstGeom>
        </p:spPr>
      </p:pic>
      <p:pic>
        <p:nvPicPr>
          <p:cNvPr id="8" name="Picture 7" descr="A black and orange logo&#10;&#10;Description automatically generated">
            <a:extLst>
              <a:ext uri="{FF2B5EF4-FFF2-40B4-BE49-F238E27FC236}">
                <a16:creationId xmlns="" xmlns:a16="http://schemas.microsoft.com/office/drawing/2014/main" id="{4A575889-4E4C-EC4D-DA00-14B2ED71A84D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928972" y="6350274"/>
            <a:ext cx="894900" cy="503382"/>
          </a:xfrm>
          <a:prstGeom prst="rect">
            <a:avLst/>
          </a:prstGeom>
        </p:spPr>
      </p:pic>
      <p:pic>
        <p:nvPicPr>
          <p:cNvPr id="9" name="Picture 8" descr="A close-up of a logo&#10;&#10;Description automatically generated">
            <a:extLst>
              <a:ext uri="{FF2B5EF4-FFF2-40B4-BE49-F238E27FC236}">
                <a16:creationId xmlns="" xmlns:a16="http://schemas.microsoft.com/office/drawing/2014/main" id="{19AF06B6-EE74-98C9-D3A2-032AD1D31522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1011286" y="6449850"/>
            <a:ext cx="1127941" cy="26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079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hyperlink" Target="https://github.com/KESHAN2112/BOB_Hackathon_2024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KESHAN2112/BOB_Hackathon_2024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47;p2">
            <a:extLst>
              <a:ext uri="{FF2B5EF4-FFF2-40B4-BE49-F238E27FC236}">
                <a16:creationId xmlns="" xmlns:a16="http://schemas.microsoft.com/office/drawing/2014/main" id="{2CB2BB52-A170-8EFC-CC28-CD72B97393E1}"/>
              </a:ext>
            </a:extLst>
          </p:cNvPr>
          <p:cNvSpPr txBox="1">
            <a:spLocks/>
          </p:cNvSpPr>
          <p:nvPr/>
        </p:nvSpPr>
        <p:spPr>
          <a:xfrm>
            <a:off x="0" y="723949"/>
            <a:ext cx="12192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Idea Title:</a:t>
            </a:r>
          </a:p>
          <a:p>
            <a:r>
              <a:rPr lang="en-US" sz="30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Personalized </a:t>
            </a:r>
            <a:r>
              <a:rPr lang="en-US" sz="3000" b="1" dirty="0">
                <a:latin typeface="Segoe UI" panose="020B0502040204020203" pitchFamily="34" charset="0"/>
                <a:cs typeface="Segoe UI" panose="020B0502040204020203" pitchFamily="34" charset="0"/>
              </a:rPr>
              <a:t>Financial Guidance: Interactive UI and Generative </a:t>
            </a:r>
            <a:r>
              <a:rPr lang="en-US" sz="30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AI</a:t>
            </a:r>
          </a:p>
          <a:p>
            <a:r>
              <a:rPr lang="en-US" sz="30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n-US" sz="3000" b="1" dirty="0">
                <a:latin typeface="Segoe UI" panose="020B0502040204020203" pitchFamily="34" charset="0"/>
                <a:cs typeface="Segoe UI" panose="020B0502040204020203" pitchFamily="34" charset="0"/>
              </a:rPr>
              <a:t>the Banking </a:t>
            </a:r>
            <a:r>
              <a:rPr lang="en-US" sz="30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Sector</a:t>
            </a:r>
          </a:p>
          <a:p>
            <a:endParaRPr lang="en-US" sz="30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" sz="32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" sz="32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Presentation Challenge 6: Personalized Content Generation</a:t>
            </a:r>
          </a:p>
          <a:p>
            <a:r>
              <a:rPr lang="en" sz="3200" b="1" dirty="0">
                <a:latin typeface="Segoe UI" panose="020B0502040204020203" pitchFamily="34" charset="0"/>
                <a:cs typeface="Segoe UI" panose="020B0502040204020203" pitchFamily="34" charset="0"/>
              </a:rPr>
              <a:t/>
            </a:r>
            <a:br>
              <a:rPr lang="en" sz="32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Bank of Baroda Hackathon 2024</a:t>
            </a:r>
            <a:endParaRPr lang="en-US" sz="3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A2A84C1-7E0B-8EEB-A3B6-1FF5B539E40D}"/>
              </a:ext>
            </a:extLst>
          </p:cNvPr>
          <p:cNvSpPr txBox="1"/>
          <p:nvPr/>
        </p:nvSpPr>
        <p:spPr>
          <a:xfrm>
            <a:off x="279165" y="5067524"/>
            <a:ext cx="6981444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Team </a:t>
            </a:r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Name </a:t>
            </a: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b="1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Codiologist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eam </a:t>
            </a:r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io : </a:t>
            </a:r>
            <a:r>
              <a:rPr lang="en-US" sz="1400" b="1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Keshan</a:t>
            </a: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 (AI/ML Researcher); </a:t>
            </a:r>
            <a:r>
              <a:rPr lang="en-US" sz="1400" b="1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Tushar</a:t>
            </a: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 ( Solution Architect at Accenture)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Date </a:t>
            </a: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: 30/7/2024</a:t>
            </a:r>
            <a:endParaRPr lang="en-US" sz="1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271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Uniqueness of Approach and Solution</a:t>
            </a:r>
            <a:b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IN" sz="28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Advanced AI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Capabilities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Integration with Azure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Ecosystem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Real-Time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Personalization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Comprehensive Data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Utilization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Scalability and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Flexibility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Enhanced Customer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Experience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Operational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Efficiency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Innovation and Competitive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Edge</a:t>
            </a:r>
          </a:p>
          <a:p>
            <a:pPr lvl="0" algn="just">
              <a:buClr>
                <a:srgbClr val="000000"/>
              </a:buClr>
              <a:buSzPts val="1400"/>
            </a:pPr>
            <a:endParaRPr lang="en-US" sz="1200" b="1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 algn="just">
              <a:buClr>
                <a:srgbClr val="000000"/>
              </a:buClr>
              <a:buSzPts val="1400"/>
            </a:pPr>
            <a:r>
              <a:rPr lang="en-US" b="1" dirty="0" smtClean="0"/>
              <a:t>While the current products offer </a:t>
            </a:r>
            <a:r>
              <a:rPr lang="en-US" b="1" dirty="0"/>
              <a:t>various personalization features, they do not fully cater to individualized user needs. Our solution leverages Generative AI to provide personalized recommendations, overcoming these limitations and delivering a truly customized experience.</a:t>
            </a:r>
            <a:endParaRPr lang="en-IN" b="1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005751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800" b="1" u="none" strike="noStrike" cap="none" dirty="0"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User Experience</a:t>
            </a: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Personalized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Interactions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Enhanced Relevance and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Timeliness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Improved Financial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Literacy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Increased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Convenience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Enhanced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Engagement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Building Trust and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Loyalty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Effortless Financial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Management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Continuous Improvement</a:t>
            </a:r>
            <a:endParaRPr lang="en-IN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10325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800" b="1" u="none" strike="noStrike" cap="none" dirty="0"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Scalability</a:t>
            </a: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Cloud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Infrastructure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Distributed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Architecture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Data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Management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AI and Machine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Learning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API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Management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Performance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Optimization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Monitoring and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Analytics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Security and Compliance</a:t>
            </a:r>
            <a:endParaRPr lang="en-IN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725185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Ease of Deployment and Maintenance</a:t>
            </a: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Implementation: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12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</a:t>
            </a:r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Services Integration: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 Utilize Azure services such as Azure Machine Learning, Azure Data Lake, and Azure Analytics for seamless integration of AI models and data processing.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2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Development </a:t>
            </a:r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Tools: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 Azure provides robust development tools and APIs, streamlining the implementation process for AI-driven content generation.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2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Scalable </a:t>
            </a:r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Infrastructure: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 Leverage Azure's scalable cloud infrastructure to handle varying workloads and data volumes without manual intervention.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2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Security </a:t>
            </a:r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and Compliance: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 Azure offers built-in security features and compliance certifications, ensuring data privacy and regulatory adherence from the outset.</a:t>
            </a:r>
          </a:p>
          <a:p>
            <a:pPr algn="just"/>
            <a:endParaRPr lang="en-US" sz="12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sz="16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Maintenance</a:t>
            </a: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12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Automated </a:t>
            </a:r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Monitoring: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 Utilize Azure Monitor and Application Insights for automated monitoring of AI model performance, system health, and user interactions.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2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Continuous </a:t>
            </a:r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Improvement: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 Implement Azure Machine Learning for automated model retraining and optimization based on real-time data insights and user feedback.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2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Managed </a:t>
            </a:r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Services: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 Azure's managed services reduce the overhead of routine maintenance tasks, allowing focus on strategic improvements rather than day-to-day operations.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2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Support </a:t>
            </a:r>
            <a:r>
              <a:rPr 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and Documentation:</a:t>
            </a:r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 Access Azure's extensive support resources and documentation to address any operational issues and stay updated on best practices.</a:t>
            </a:r>
          </a:p>
        </p:txBody>
      </p:sp>
    </p:spTree>
    <p:extLst>
      <p:ext uri="{BB962C8B-B14F-4D97-AF65-F5344CB8AC3E}">
        <p14:creationId xmlns:p14="http://schemas.microsoft.com/office/powerpoint/2010/main" val="1043475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N" sz="2800" b="1" u="none" strike="noStrike" cap="none" dirty="0"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Security Considerations</a:t>
            </a: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Azure Security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Center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Identity and Access Management (IAM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Data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Encryption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Network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Security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Data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Compliance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Threat Detection and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Monitoring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Patch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Management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Backup and Disaster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Recovery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Security Best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Practices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Personal Identifiable Information (PII) Reduction</a:t>
            </a:r>
            <a:endParaRPr lang="en-IN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039128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3081"/>
            <a:ext cx="12192000" cy="64349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09028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Architecture</a:t>
            </a:r>
            <a:endParaRPr lang="en-US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9761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:a16="http://schemas.microsoft.com/office/drawing/2014/main" xmlns="" id="{6980C1A4-340D-FB17-D7A7-4A38BE1E3377}"/>
              </a:ext>
            </a:extLst>
          </p:cNvPr>
          <p:cNvSpPr txBox="1">
            <a:spLocks/>
          </p:cNvSpPr>
          <p:nvPr/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2000"/>
              <a:buFont typeface="Arial"/>
              <a:buNone/>
            </a:pPr>
            <a:r>
              <a:rPr lang="en-IN" sz="2800" b="1" dirty="0"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Solution </a:t>
            </a:r>
            <a:r>
              <a:rPr lang="en-IN" sz="2800" b="1" dirty="0" smtClean="0"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Video </a:t>
            </a:r>
            <a:r>
              <a:rPr lang="en-IN" sz="2800" b="1" dirty="0"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&amp; </a:t>
            </a:r>
            <a:r>
              <a:rPr lang="en-IN" sz="2800" b="1" dirty="0" err="1"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Github</a:t>
            </a:r>
            <a:r>
              <a:rPr lang="en-IN" sz="2800" b="1" dirty="0"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Link</a:t>
            </a: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873457" y="1042119"/>
            <a:ext cx="9048465" cy="500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r>
              <a:rPr lang="en-IN" sz="2000" b="1" dirty="0" err="1" smtClean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Github</a:t>
            </a:r>
            <a:r>
              <a:rPr lang="en-IN" sz="2000" b="1" dirty="0" smtClean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Link:</a:t>
            </a:r>
            <a:r>
              <a:rPr lang="en-IN" sz="2000" dirty="0" smtClean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</a:t>
            </a:r>
            <a:r>
              <a:rPr lang="en-IN" sz="2000" dirty="0" smtClean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  <a:hlinkClick r:id="rId4"/>
              </a:rPr>
              <a:t>https</a:t>
            </a:r>
            <a:r>
              <a:rPr lang="en-IN" sz="2000" dirty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  <a:hlinkClick r:id="rId4"/>
              </a:rPr>
              <a:t>://</a:t>
            </a:r>
            <a:r>
              <a:rPr lang="en-IN" sz="2000" dirty="0" smtClean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  <a:hlinkClick r:id="rId4"/>
              </a:rPr>
              <a:t>github.com/KESHAN2112/BOB_Hackathon_2024</a:t>
            </a:r>
            <a:endParaRPr lang="en-IN" sz="2000" dirty="0" smtClean="0">
              <a:solidFill>
                <a:srgbClr val="222222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>
              <a:buClr>
                <a:srgbClr val="000000"/>
              </a:buClr>
              <a:buSzPts val="1400"/>
            </a:pPr>
            <a:endParaRPr lang="en-IN" sz="200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>
              <a:buClr>
                <a:srgbClr val="000000"/>
              </a:buClr>
              <a:buSzPts val="1400"/>
            </a:pPr>
            <a:endParaRPr lang="en-IN" sz="16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</p:txBody>
      </p:sp>
      <p:pic>
        <p:nvPicPr>
          <p:cNvPr id="3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3457" y="1778766"/>
            <a:ext cx="9048465" cy="455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0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6B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89;p9">
            <a:extLst>
              <a:ext uri="{FF2B5EF4-FFF2-40B4-BE49-F238E27FC236}">
                <a16:creationId xmlns="" xmlns:a16="http://schemas.microsoft.com/office/drawing/2014/main" id="{DC942967-4136-9C83-3D0B-68D40767EDAB}"/>
              </a:ext>
            </a:extLst>
          </p:cNvPr>
          <p:cNvSpPr txBox="1">
            <a:spLocks/>
          </p:cNvSpPr>
          <p:nvPr/>
        </p:nvSpPr>
        <p:spPr>
          <a:xfrm>
            <a:off x="408614" y="2948556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buSzPts val="2800"/>
            </a:pPr>
            <a:r>
              <a:rPr lang="en-IN" sz="3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 You</a:t>
            </a:r>
          </a:p>
        </p:txBody>
      </p:sp>
      <p:sp>
        <p:nvSpPr>
          <p:cNvPr id="11" name="Google Shape;390;p9">
            <a:extLst>
              <a:ext uri="{FF2B5EF4-FFF2-40B4-BE49-F238E27FC236}">
                <a16:creationId xmlns="" xmlns:a16="http://schemas.microsoft.com/office/drawing/2014/main" id="{C0A98992-7D9F-A384-1D8D-1A105D95D0FF}"/>
              </a:ext>
            </a:extLst>
          </p:cNvPr>
          <p:cNvSpPr txBox="1">
            <a:spLocks/>
          </p:cNvSpPr>
          <p:nvPr/>
        </p:nvSpPr>
        <p:spPr>
          <a:xfrm>
            <a:off x="410051" y="3782256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Font typeface="Arial" panose="020B0604020202020204" pitchFamily="34" charset="0"/>
              <a:buNone/>
            </a:pPr>
            <a:r>
              <a:rPr lang="en-IN" sz="1800" b="1" dirty="0" err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Keshan</a:t>
            </a:r>
            <a:r>
              <a:rPr lang="en-IN" sz="1800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Srivastava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SzPts val="1800"/>
              <a:buFont typeface="Arial" panose="020B0604020202020204" pitchFamily="34" charset="0"/>
              <a:buNone/>
            </a:pPr>
            <a:r>
              <a:rPr lang="en-IN" sz="1800" b="1" dirty="0" err="1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Tushar</a:t>
            </a:r>
            <a:r>
              <a:rPr lang="en-IN" sz="1800" b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Gupta</a:t>
            </a:r>
          </a:p>
        </p:txBody>
      </p:sp>
    </p:spTree>
    <p:extLst>
      <p:ext uri="{BB962C8B-B14F-4D97-AF65-F5344CB8AC3E}">
        <p14:creationId xmlns:p14="http://schemas.microsoft.com/office/powerpoint/2010/main" val="45251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Problem </a:t>
            </a:r>
            <a:r>
              <a:rPr lang="en" sz="2800" b="1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Statement</a:t>
            </a:r>
            <a:endParaRPr sz="28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The objective is to create an AI-powered system for personalized content generation in the banking sector, focusing on financial reports, marketing campaigns, and educational materials. By leveraging Azure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OpenAI's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capabilities, the system will securely process customer data, using generative AI to provide customized reports, targeted marketing messages, and tailored educational content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/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Personalized Financial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Reports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 Generate personalized reports summarizing account activities, investments, and savings trends, with actionable financial advice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/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Tailored Marketing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Campaigns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 Analyze customer behavior and preferences to create targeted marketing messages, enhancing engagement and conversion rates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/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Educational </a:t>
            </a:r>
            <a:r>
              <a:rPr lang="en-US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Content Personalization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Deliver educational materials tailored to customers' knowledge levels and learning preferences, empowering them with relevant financial knowledge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/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This solution aims to enhance customer satisfaction, build trust and loyalty, and improve financial literacy among bank customers.</a:t>
            </a:r>
          </a:p>
        </p:txBody>
      </p:sp>
    </p:spTree>
    <p:extLst>
      <p:ext uri="{BB962C8B-B14F-4D97-AF65-F5344CB8AC3E}">
        <p14:creationId xmlns:p14="http://schemas.microsoft.com/office/powerpoint/2010/main" val="2755130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SzPts val="2800"/>
            </a:pPr>
            <a: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Pre-Requisite</a:t>
            </a:r>
            <a:endParaRPr sz="28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u="none" strike="noStrike" cap="none" dirty="0" smtClean="0">
                <a:solidFill>
                  <a:schemeClr val="tx1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Current market alternatives/competitive products: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IN" sz="1200" dirty="0"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Kasisto</a:t>
            </a:r>
            <a:r>
              <a:rPr lang="en-US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 KAI:</a:t>
            </a:r>
          </a:p>
          <a:p>
            <a:pPr lvl="0" algn="just">
              <a:buClr>
                <a:srgbClr val="000000"/>
              </a:buClr>
              <a:buSzPts val="1400"/>
            </a:pPr>
            <a:endParaRPr lang="en-US" sz="1200" b="1" u="none" strike="noStrike" cap="none" dirty="0" smtClean="0">
              <a:solidFill>
                <a:schemeClr val="tx1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 algn="just">
              <a:buClr>
                <a:srgbClr val="000000"/>
              </a:buClr>
              <a:buSzPts val="1400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An AI platform providing personalized financial insights and interactive customer support via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chatbots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, helping banks enhance user experience and engagement.</a:t>
            </a:r>
            <a:endParaRPr lang="en-US" b="1" dirty="0"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 algn="just">
              <a:buClr>
                <a:srgbClr val="000000"/>
              </a:buClr>
              <a:buSzPts val="1400"/>
            </a:pPr>
            <a:endParaRPr lang="en-US" sz="1200" b="1" u="none" strike="noStrike" cap="none" dirty="0">
              <a:solidFill>
                <a:schemeClr val="tx1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Cleo</a:t>
            </a:r>
          </a:p>
          <a:p>
            <a:pPr lvl="0" algn="just">
              <a:buClr>
                <a:srgbClr val="000000"/>
              </a:buClr>
              <a:buSzPts val="1400"/>
            </a:pPr>
            <a:endParaRPr lang="en-US" sz="1200" b="1" u="none" strike="noStrike" cap="none" dirty="0" smtClean="0">
              <a:solidFill>
                <a:schemeClr val="tx1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 algn="just">
              <a:buClr>
                <a:srgbClr val="000000"/>
              </a:buClr>
              <a:buSzPts val="1400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 digital assistant focusing on financial management and personalized advice, appealing particularly to younger customers by combining conversational AI with financial insights.</a:t>
            </a:r>
            <a:endParaRPr lang="en-US" b="1" dirty="0"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 algn="just">
              <a:buClr>
                <a:srgbClr val="000000"/>
              </a:buClr>
              <a:buSzPts val="1400"/>
            </a:pPr>
            <a:endParaRPr lang="en-US" sz="1200" b="1" u="none" strike="noStrike" cap="none" dirty="0">
              <a:solidFill>
                <a:schemeClr val="tx1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Erica</a:t>
            </a:r>
          </a:p>
          <a:p>
            <a:pPr lvl="0" algn="just">
              <a:buClr>
                <a:srgbClr val="000000"/>
              </a:buClr>
              <a:buSzPts val="1400"/>
            </a:pPr>
            <a:endParaRPr lang="en-US" sz="1200" b="1" u="none" strike="noStrike" cap="none" dirty="0" smtClean="0">
              <a:solidFill>
                <a:schemeClr val="tx1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 algn="just">
              <a:buClr>
                <a:srgbClr val="000000"/>
              </a:buClr>
              <a:buSzPts val="1400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 virtual assistant utilizing natural language processing to offer personalized banking services, including financial reports and guidance.</a:t>
            </a:r>
            <a:endParaRPr lang="en-US" b="1" dirty="0"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 algn="just">
              <a:buClr>
                <a:srgbClr val="000000"/>
              </a:buClr>
              <a:buSzPts val="1400"/>
            </a:pPr>
            <a:endParaRPr lang="en-US" sz="1200" b="1" u="none" strike="noStrike" cap="none" dirty="0">
              <a:solidFill>
                <a:schemeClr val="tx1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NatWest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Cora</a:t>
            </a:r>
            <a:r>
              <a:rPr lang="en-US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+</a:t>
            </a:r>
            <a:endParaRPr lang="en-US" sz="1400" u="none" strike="noStrike" cap="none" dirty="0">
              <a:solidFill>
                <a:schemeClr val="tx1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 algn="just">
              <a:buClr>
                <a:srgbClr val="000000"/>
              </a:buClr>
              <a:buSzPts val="1400"/>
            </a:pPr>
            <a:endParaRPr lang="en-US" sz="12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just">
              <a:buClr>
                <a:srgbClr val="000000"/>
              </a:buClr>
              <a:buSzPts val="1400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An AI-powered assistant that provides personalized banking assistance and is being enhanced with generative AI to improve customer interactions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000" b="1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856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Tools or resources</a:t>
            </a: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</a:t>
            </a:r>
            <a:r>
              <a:rPr lang="en-US" altLang="en-US" dirty="0">
                <a:latin typeface="Segoe UI" panose="020B0502040204020203" pitchFamily="34" charset="0"/>
                <a:cs typeface="Segoe UI" panose="020B0502040204020203" pitchFamily="34" charset="0"/>
              </a:rPr>
              <a:t>AD B2C (Azure Active Directory B2C</a:t>
            </a: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  <a:endParaRPr lang="en-US" altLang="en-US" sz="16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</a:t>
            </a:r>
            <a:r>
              <a:rPr lang="en-US" altLang="en-US" dirty="0">
                <a:latin typeface="Segoe UI" panose="020B0502040204020203" pitchFamily="34" charset="0"/>
                <a:cs typeface="Segoe UI" panose="020B0502040204020203" pitchFamily="34" charset="0"/>
              </a:rPr>
              <a:t>App </a:t>
            </a: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Service</a:t>
            </a:r>
            <a:endParaRPr lang="en-US" altLang="en-US" sz="16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Functions</a:t>
            </a:r>
            <a:endParaRPr lang="en-US" altLang="en-US" sz="16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</a:t>
            </a:r>
            <a:r>
              <a:rPr lang="en-US" altLang="en-US" dirty="0">
                <a:latin typeface="Segoe UI" panose="020B0502040204020203" pitchFamily="34" charset="0"/>
                <a:cs typeface="Segoe UI" panose="020B0502040204020203" pitchFamily="34" charset="0"/>
              </a:rPr>
              <a:t>Open </a:t>
            </a: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AI</a:t>
            </a:r>
            <a:endParaRPr lang="en-US" altLang="en-US" sz="16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</a:t>
            </a:r>
            <a:r>
              <a:rPr lang="en-US" altLang="en-US" dirty="0">
                <a:latin typeface="Segoe UI" panose="020B0502040204020203" pitchFamily="34" charset="0"/>
                <a:cs typeface="Segoe UI" panose="020B0502040204020203" pitchFamily="34" charset="0"/>
              </a:rPr>
              <a:t>Cognitive </a:t>
            </a: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Services</a:t>
            </a:r>
            <a:endParaRPr lang="en-US" altLang="en-US" sz="16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</a:t>
            </a:r>
            <a:r>
              <a:rPr lang="en-US" altLang="en-US" dirty="0">
                <a:latin typeface="Segoe UI" panose="020B0502040204020203" pitchFamily="34" charset="0"/>
                <a:cs typeface="Segoe UI" panose="020B0502040204020203" pitchFamily="34" charset="0"/>
              </a:rPr>
              <a:t>SQL </a:t>
            </a: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Database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Cosmos DB</a:t>
            </a:r>
            <a:endParaRPr lang="en-US" altLang="en-US" sz="16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Monitor</a:t>
            </a:r>
            <a:endParaRPr lang="en-US" altLang="en-US" sz="16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Managed Identity</a:t>
            </a:r>
            <a:endParaRPr lang="en-US" altLang="en-US" sz="16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Key Vault</a:t>
            </a:r>
            <a:endParaRPr u="none" strike="noStrike" cap="none" dirty="0"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71213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Any Supporting Functional Documents</a:t>
            </a:r>
            <a:endParaRPr sz="28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355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b="1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User Authentication: </a:t>
            </a:r>
            <a:r>
              <a:rPr lang="en-IN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Customers authenticate via Azure AD B2C.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IN" b="1" dirty="0" smtClean="0"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b="1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Data Ingestion: </a:t>
            </a:r>
            <a:r>
              <a:rPr lang="en-IN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Customer data is ingested and processed using Azure Data Factory and stored in Azure SQL Database or Cosmos DB.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IN" b="1" dirty="0" smtClean="0"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b="1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Data Processing:</a:t>
            </a:r>
            <a:r>
              <a:rPr lang="en-IN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Azure </a:t>
            </a:r>
            <a:r>
              <a:rPr lang="en-IN" dirty="0" err="1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Databricks</a:t>
            </a:r>
            <a:r>
              <a:rPr lang="en-IN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processes the data, performing analytics and preparing it for model training.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IN" b="1" dirty="0" smtClean="0"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b="1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Model Training:</a:t>
            </a:r>
            <a:r>
              <a:rPr lang="en-IN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Generative AI models are trained and fine-tuned using Azure </a:t>
            </a:r>
            <a:r>
              <a:rPr lang="en-IN" dirty="0" err="1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Databricks</a:t>
            </a:r>
            <a:r>
              <a:rPr lang="en-IN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and Azure Cognitive Services.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IN" b="1" dirty="0" smtClean="0"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b="1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Content Generation:</a:t>
            </a:r>
            <a:r>
              <a:rPr lang="en-IN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Personalized content is generated using the trained AI models and delivered through Azure Functions and Logic Apps.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IN" b="1" dirty="0" smtClean="0"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b="1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Content Delivery:</a:t>
            </a:r>
            <a:r>
              <a:rPr lang="en-IN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The personalized content is served to customers via the frontend web app hosted on Azure App Service.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IN" b="1" dirty="0" smtClean="0"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IN" b="1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Monitoring and Security:</a:t>
            </a:r>
            <a:r>
              <a:rPr lang="en-IN" dirty="0" smtClean="0"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The entire system is monitored and secured using Azure Monitor and other security services.</a:t>
            </a:r>
            <a:endParaRPr lang="en-IN" u="none" strike="noStrike" cap="none" dirty="0">
              <a:solidFill>
                <a:schemeClr val="tx1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495768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Key Differentiators &amp; Adoption Plan</a:t>
            </a:r>
            <a:endParaRPr sz="28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Scalability and </a:t>
            </a:r>
            <a:r>
              <a:rPr lang="en-US" altLang="en-US" sz="1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Flexibility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Utilizes Azure's scalable services like Azure Functions, Azure </a:t>
            </a:r>
            <a:r>
              <a:rPr lang="en-US" altLang="en-US" sz="14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Databricks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, and Azure Synapse Analytics, allowing the system to handle varying loads efficiently.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Integrated AI and Machine Learning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Employs Azure Cognitive Services and Azure </a:t>
            </a:r>
            <a:r>
              <a:rPr lang="en-US" altLang="en-US" sz="14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Databricks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for generative AI and machine learning, enabling advanced content personalization based on customer data.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Seamless Data Integration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Data Factory facilitates seamless integration and ETL processes from multiple data sources, ensuring comprehensive and up-to-date customer data.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Global Reach and High Availability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Front Door provides global load balancing and routing, ensuring low latency and high availability of the system for customers worldwide.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Security and Compliance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Azure AD B2C ensures secure user authentication, while Azure Monitor and security services maintain 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system security and compliance with industry regulations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4843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Key Differentiators &amp; Adoption Plan</a:t>
            </a:r>
            <a:endParaRPr sz="28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Serverless</a:t>
            </a:r>
            <a:r>
              <a:rPr lang="en-US" alt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 Architecture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Azure Functions and Logic Apps enable a </a:t>
            </a:r>
            <a:r>
              <a:rPr lang="en-US" altLang="en-US" sz="1400" dirty="0" err="1">
                <a:latin typeface="Segoe UI" panose="020B0502040204020203" pitchFamily="34" charset="0"/>
                <a:cs typeface="Segoe UI" panose="020B0502040204020203" pitchFamily="34" charset="0"/>
              </a:rPr>
              <a:t>serverless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 architecture, reducing infrastructure management 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overhead and 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allowing focus on business logic and workflows.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Advanced Analytics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Azure Synapse Analytics offers powerful data warehousing and analytics capabilities, enabling detailed insights 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and 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data-driven decision-making.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Customizable and Extensible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Azure API Management provides a flexible API gateway, allowing easy integration with external applications 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and 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services, and enabling future extensibility.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Cost Efficiency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The pay-as-you-go model of Azure services ensures cost efficiency by only charging for actual usage, 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making 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it suitable for both large and small-scale deployments.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User-Centric Design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The solution prioritizes customer engagement and satisfaction by leveraging personalized content generation, </a:t>
            </a:r>
            <a:r>
              <a:rPr lang="en-US" altLang="en-US" sz="1400" dirty="0" smtClean="0">
                <a:latin typeface="Segoe UI" panose="020B0502040204020203" pitchFamily="34" charset="0"/>
                <a:cs typeface="Segoe UI" panose="020B0502040204020203" pitchFamily="34" charset="0"/>
              </a:rPr>
              <a:t>enhancing </a:t>
            </a:r>
            <a:r>
              <a:rPr lang="en-US" alt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the overall customer experience with the bank.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508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11477297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GitHub Repository Link &amp; supporting diagrams, screenshots, if any</a:t>
            </a:r>
            <a:b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IN" sz="28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151300"/>
            <a:ext cx="12192000" cy="63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r>
              <a:rPr lang="en-IN" sz="2000" b="1" dirty="0" err="1" smtClean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Github</a:t>
            </a:r>
            <a:r>
              <a:rPr lang="en-IN" sz="2000" b="1" dirty="0" smtClean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Link:</a:t>
            </a:r>
            <a:r>
              <a:rPr lang="en-IN" sz="2000" dirty="0" smtClean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</a:rPr>
              <a:t> </a:t>
            </a:r>
            <a:r>
              <a:rPr lang="en-IN" sz="2000" dirty="0" smtClean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  <a:hlinkClick r:id="rId2"/>
              </a:rPr>
              <a:t>https</a:t>
            </a:r>
            <a:r>
              <a:rPr lang="en-IN" sz="2000" dirty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  <a:hlinkClick r:id="rId2"/>
              </a:rPr>
              <a:t>://</a:t>
            </a:r>
            <a:r>
              <a:rPr lang="en-IN" sz="2000" dirty="0" smtClean="0">
                <a:solidFill>
                  <a:srgbClr val="222222"/>
                </a:solidFill>
                <a:highlight>
                  <a:srgbClr val="FFFFFF"/>
                </a:highlight>
                <a:latin typeface="Segoe UI" panose="020B0502040204020203" pitchFamily="34" charset="0"/>
                <a:ea typeface="Lato"/>
                <a:cs typeface="Segoe UI" panose="020B0502040204020203" pitchFamily="34" charset="0"/>
                <a:sym typeface="Lato"/>
                <a:hlinkClick r:id="rId2"/>
              </a:rPr>
              <a:t>github.com/KESHAN2112/BOB_Hackathon_2024</a:t>
            </a:r>
            <a:endParaRPr lang="en-IN" sz="2000" dirty="0" smtClean="0">
              <a:solidFill>
                <a:srgbClr val="222222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>
              <a:buClr>
                <a:srgbClr val="000000"/>
              </a:buClr>
              <a:buSzPts val="1400"/>
            </a:pPr>
            <a:endParaRPr lang="en-IN" sz="200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  <a:p>
            <a:pPr lvl="0">
              <a:buClr>
                <a:srgbClr val="000000"/>
              </a:buClr>
              <a:buSzPts val="1400"/>
            </a:pPr>
            <a:endParaRPr lang="en-IN" sz="1600" u="none" strike="noStrike" cap="none" dirty="0">
              <a:solidFill>
                <a:srgbClr val="000000"/>
              </a:solidFill>
              <a:latin typeface="Segoe UI" panose="020B0502040204020203" pitchFamily="34" charset="0"/>
              <a:ea typeface="Lato"/>
              <a:cs typeface="Segoe UI" panose="020B0502040204020203" pitchFamily="34" charset="0"/>
              <a:sym typeface="La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835" y="2133607"/>
            <a:ext cx="9191625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31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7;p2">
            <a:extLst>
              <a:ext uri="{FF2B5EF4-FFF2-40B4-BE49-F238E27FC236}">
                <a16:creationId xmlns="" xmlns:a16="http://schemas.microsoft.com/office/drawing/2014/main" id="{A4EA6EBB-DB22-DE69-5A82-8AE36FF6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29550"/>
            <a:ext cx="8774629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Business Potential and Relevance</a:t>
            </a:r>
            <a:br>
              <a:rPr lang="en-IN" sz="28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IN" sz="28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Google Shape;348;p2">
            <a:extLst>
              <a:ext uri="{FF2B5EF4-FFF2-40B4-BE49-F238E27FC236}">
                <a16:creationId xmlns="" xmlns:a16="http://schemas.microsoft.com/office/drawing/2014/main" id="{043E84EA-1268-70A0-4809-F6B461B3FF36}"/>
              </a:ext>
            </a:extLst>
          </p:cNvPr>
          <p:cNvSpPr txBox="1"/>
          <p:nvPr/>
        </p:nvSpPr>
        <p:spPr>
          <a:xfrm>
            <a:off x="0" y="1014822"/>
            <a:ext cx="12192000" cy="3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Personalized Marketing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Campaigns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Customer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Relationship Management (CRM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Financial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Advisory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Services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Educational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Content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Delivery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Product Recommendations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Customer Support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Targeted Promotions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Retention Strategies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User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Experience 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Enhancement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Data-Driven Insights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Regulatory Compliance</a:t>
            </a: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2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lvl="0" indent="-285750" algn="just"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Brand Differentiation</a:t>
            </a:r>
            <a:endParaRPr lang="en-US" sz="20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279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1158</Words>
  <Application>Microsoft Office PowerPoint</Application>
  <PresentationFormat>Widescreen</PresentationFormat>
  <Paragraphs>238</Paragraphs>
  <Slides>17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Lato</vt:lpstr>
      <vt:lpstr>Segoe UI</vt:lpstr>
      <vt:lpstr>Office Theme</vt:lpstr>
      <vt:lpstr>PowerPoint Presentation</vt:lpstr>
      <vt:lpstr>Problem Statement</vt:lpstr>
      <vt:lpstr>Pre-Requisite</vt:lpstr>
      <vt:lpstr>Tools or resources</vt:lpstr>
      <vt:lpstr>Any Supporting Functional Documents</vt:lpstr>
      <vt:lpstr>Key Differentiators &amp; Adoption Plan</vt:lpstr>
      <vt:lpstr>Key Differentiators &amp; Adoption Plan</vt:lpstr>
      <vt:lpstr>GitHub Repository Link &amp; supporting diagrams, screenshots, if any </vt:lpstr>
      <vt:lpstr>Business Potential and Relevance </vt:lpstr>
      <vt:lpstr>Uniqueness of Approach and Solution </vt:lpstr>
      <vt:lpstr>User Experience</vt:lpstr>
      <vt:lpstr>Scalability</vt:lpstr>
      <vt:lpstr>Ease of Deployment and Maintenance</vt:lpstr>
      <vt:lpstr>Security Considerations</vt:lpstr>
      <vt:lpstr>Architecture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Avinash Rohit</dc:creator>
  <cp:lastModifiedBy>Kishan</cp:lastModifiedBy>
  <cp:revision>34</cp:revision>
  <dcterms:created xsi:type="dcterms:W3CDTF">2024-06-09T08:34:46Z</dcterms:created>
  <dcterms:modified xsi:type="dcterms:W3CDTF">2024-08-01T14:45:21Z</dcterms:modified>
</cp:coreProperties>
</file>

<file path=docProps/thumbnail.jpeg>
</file>